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strument Sans Semi Bold" panose="020B0604020202020204" charset="0"/>
      <p:regular r:id="rId17"/>
    </p:embeddedFont>
    <p:embeddedFont>
      <p:font typeface="Instrument Sans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678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-10-2.sv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-3-3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-9-3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9133" y="534233"/>
            <a:ext cx="1507927" cy="364569"/>
          </a:xfrm>
          <a:prstGeom prst="roundRect">
            <a:avLst>
              <a:gd name="adj" fmla="val 38325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5457" y="638889"/>
            <a:ext cx="155138" cy="1551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8105" y="592336"/>
            <a:ext cx="1042630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 PLAN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9133" y="976313"/>
            <a:ext cx="6532840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3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33" y="1873687"/>
            <a:ext cx="970240" cy="1164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3326" y="2067639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43326" y="2487097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benefits: discounts, faster shipping, loyalty rewards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3" y="3037999"/>
            <a:ext cx="970240" cy="11643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43326" y="3231952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43326" y="3651409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reward systems for repeat buyers—points, cashback, tiered benefits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33" y="4202311"/>
            <a:ext cx="970240" cy="11643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43326" y="4396264"/>
            <a:ext cx="262378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843326" y="4815721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discounts with profit margins; adjust pricing for discount-dependent products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33" y="5366623"/>
            <a:ext cx="970240" cy="11643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43326" y="5560576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843326" y="5980033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products in campaigns; leverage reviews to build trust</a:t>
            </a:r>
            <a:endParaRPr lang="en-US" sz="15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133" y="6530935"/>
            <a:ext cx="970240" cy="116431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43326" y="6724888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1843326" y="7144345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high-revenue age groups and express shipping customers; personalize campaigns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58860"/>
            <a:ext cx="2094548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26845"/>
            <a:ext cx="18223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758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03811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4069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5603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303811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4069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5603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 tracked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303811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4069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5603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ratings imputed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405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9863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4285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405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99521" y="59863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patterns &amp;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4285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Discounts,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8298" y="553641"/>
            <a:ext cx="1118235" cy="374094"/>
          </a:xfrm>
          <a:prstGeom prst="roundRect">
            <a:avLst>
              <a:gd name="adj" fmla="val 36750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0456" y="664369"/>
            <a:ext cx="152638" cy="152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9413" y="618530"/>
            <a:ext cx="64496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68298" y="1004054"/>
            <a:ext cx="6381155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Cleaning</a:t>
            </a:r>
            <a:endParaRPr lang="en-US" sz="3750" dirty="0"/>
          </a:p>
        </p:txBody>
      </p:sp>
      <p:sp>
        <p:nvSpPr>
          <p:cNvPr id="7" name="Text 3"/>
          <p:cNvSpPr/>
          <p:nvPr/>
        </p:nvSpPr>
        <p:spPr>
          <a:xfrm>
            <a:off x="668298" y="1887022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68298" y="2188488"/>
            <a:ext cx="780740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5"/>
          <p:cNvSpPr/>
          <p:nvPr/>
        </p:nvSpPr>
        <p:spPr>
          <a:xfrm>
            <a:off x="668298" y="2329577"/>
            <a:ext cx="3060859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68298" y="2742486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dataset, checked structure with df.info() and summary statistics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68298" y="3381970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68298" y="3683437"/>
            <a:ext cx="780740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9"/>
          <p:cNvSpPr/>
          <p:nvPr/>
        </p:nvSpPr>
        <p:spPr>
          <a:xfrm>
            <a:off x="668298" y="3824526"/>
            <a:ext cx="2513052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668298" y="4237434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Review Rating nulls using median rating per product category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668298" y="4876919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668298" y="5178385"/>
            <a:ext cx="780740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3"/>
          <p:cNvSpPr/>
          <p:nvPr/>
        </p:nvSpPr>
        <p:spPr>
          <a:xfrm>
            <a:off x="668298" y="5319474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668298" y="5732383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age_group bins and purchase_frequency_days columns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668298" y="6371868"/>
            <a:ext cx="190857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668298" y="6673334"/>
            <a:ext cx="7807404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7"/>
          <p:cNvSpPr/>
          <p:nvPr/>
        </p:nvSpPr>
        <p:spPr>
          <a:xfrm>
            <a:off x="668298" y="6814423"/>
            <a:ext cx="238672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668298" y="7227332"/>
            <a:ext cx="780740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to PostgreSQL and loaded cleaned data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400" y="419100"/>
            <a:ext cx="1217414" cy="286464"/>
          </a:xfrm>
          <a:prstGeom prst="roundRect">
            <a:avLst>
              <a:gd name="adj" fmla="val 38310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4840" y="501372"/>
            <a:ext cx="121920" cy="12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7720" y="464820"/>
            <a:ext cx="851654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33400" y="766524"/>
            <a:ext cx="3810595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107" y="1498947"/>
            <a:ext cx="11281172" cy="6317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400" y="9238536"/>
            <a:ext cx="135636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and female customers contribute nearly equal revenue, indicating balanced market appeal across genders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270" y="499943"/>
            <a:ext cx="4545330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Impact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" y="1545193"/>
            <a:ext cx="7837170" cy="384321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24582" y="5388412"/>
            <a:ext cx="181808" cy="181808"/>
          </a:xfrm>
          <a:prstGeom prst="roundRect">
            <a:avLst>
              <a:gd name="adj" fmla="val 10059"/>
            </a:avLst>
          </a:prstGeom>
          <a:solidFill>
            <a:srgbClr val="03274A"/>
          </a:solidFill>
          <a:ln/>
        </p:spPr>
      </p:sp>
      <p:sp>
        <p:nvSpPr>
          <p:cNvPr id="5" name="Text 2"/>
          <p:cNvSpPr/>
          <p:nvPr/>
        </p:nvSpPr>
        <p:spPr>
          <a:xfrm>
            <a:off x="3567351" y="5388412"/>
            <a:ext cx="911304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Avg Spend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4631055" y="5388412"/>
            <a:ext cx="181808" cy="181808"/>
          </a:xfrm>
          <a:prstGeom prst="roundRect">
            <a:avLst>
              <a:gd name="adj" fmla="val 10059"/>
            </a:avLst>
          </a:prstGeom>
          <a:solidFill>
            <a:srgbClr val="075DAE"/>
          </a:solidFill>
          <a:ln/>
        </p:spPr>
      </p:sp>
      <p:sp>
        <p:nvSpPr>
          <p:cNvPr id="7" name="Text 4"/>
          <p:cNvSpPr/>
          <p:nvPr/>
        </p:nvSpPr>
        <p:spPr>
          <a:xfrm>
            <a:off x="4873823" y="5388412"/>
            <a:ext cx="1188839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Revenue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8924687" y="1545193"/>
            <a:ext cx="5076944" cy="1063347"/>
          </a:xfrm>
          <a:prstGeom prst="roundRect">
            <a:avLst>
              <a:gd name="adj" fmla="val 15389"/>
            </a:avLst>
          </a:prstGeom>
          <a:solidFill>
            <a:srgbClr val="B5DAF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495" y="1818918"/>
            <a:ext cx="227171" cy="1818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515475" y="1772364"/>
            <a:ext cx="430434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Insight:</a:t>
            </a: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Subscribers spend more per transaction and generate higher total revenue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687" y="2812971"/>
            <a:ext cx="5076944" cy="50769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3927634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72321" y="1062633"/>
            <a:ext cx="4471988" cy="1074063"/>
          </a:xfrm>
          <a:prstGeom prst="roundRect">
            <a:avLst>
              <a:gd name="adj" fmla="val 11308"/>
            </a:avLst>
          </a:prstGeom>
          <a:solidFill>
            <a:srgbClr val="84C1FA"/>
          </a:solidFill>
          <a:ln/>
        </p:spPr>
      </p:sp>
      <p:sp>
        <p:nvSpPr>
          <p:cNvPr id="4" name="Text 2"/>
          <p:cNvSpPr/>
          <p:nvPr/>
        </p:nvSpPr>
        <p:spPr>
          <a:xfrm>
            <a:off x="607219" y="1197531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Customers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07219" y="1489353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1-2 purchases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607219" y="1786057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Building initial relationship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5079206" y="1062633"/>
            <a:ext cx="4471988" cy="1074063"/>
          </a:xfrm>
          <a:prstGeom prst="roundRect">
            <a:avLst>
              <a:gd name="adj" fmla="val 11308"/>
            </a:avLst>
          </a:prstGeom>
          <a:solidFill>
            <a:srgbClr val="0540AD"/>
          </a:solidFill>
          <a:ln/>
        </p:spPr>
      </p:sp>
      <p:sp>
        <p:nvSpPr>
          <p:cNvPr id="8" name="Text 6"/>
          <p:cNvSpPr/>
          <p:nvPr/>
        </p:nvSpPr>
        <p:spPr>
          <a:xfrm>
            <a:off x="5214104" y="1197531"/>
            <a:ext cx="169902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 Customers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214104" y="1489353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3-5 purchases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5214104" y="1786057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Developing loyalty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9686092" y="1062633"/>
            <a:ext cx="4471988" cy="1074063"/>
          </a:xfrm>
          <a:prstGeom prst="roundRect">
            <a:avLst>
              <a:gd name="adj" fmla="val 11308"/>
            </a:avLst>
          </a:prstGeom>
          <a:solidFill>
            <a:srgbClr val="002060"/>
          </a:solidFill>
          <a:ln/>
        </p:spPr>
      </p:sp>
      <p:sp>
        <p:nvSpPr>
          <p:cNvPr id="12" name="Text 10"/>
          <p:cNvSpPr/>
          <p:nvPr/>
        </p:nvSpPr>
        <p:spPr>
          <a:xfrm>
            <a:off x="9820989" y="1197531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 Customers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9820989" y="1489353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5+ purchases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9820989" y="1786057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lifetime value</a:t>
            </a:r>
            <a:endParaRPr lang="en-US" sz="10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30" y="2271594"/>
            <a:ext cx="9661969" cy="5293884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4457462" y="9817537"/>
            <a:ext cx="134898" cy="134898"/>
          </a:xfrm>
          <a:prstGeom prst="roundRect">
            <a:avLst>
              <a:gd name="adj" fmla="val 13557"/>
            </a:avLst>
          </a:prstGeom>
          <a:solidFill>
            <a:srgbClr val="03274A"/>
          </a:solidFill>
          <a:ln/>
        </p:spPr>
      </p:sp>
      <p:sp>
        <p:nvSpPr>
          <p:cNvPr id="17" name="Text 14"/>
          <p:cNvSpPr/>
          <p:nvPr/>
        </p:nvSpPr>
        <p:spPr>
          <a:xfrm>
            <a:off x="4653320" y="9817537"/>
            <a:ext cx="279321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6905387" y="9817537"/>
            <a:ext cx="134898" cy="134898"/>
          </a:xfrm>
          <a:prstGeom prst="roundRect">
            <a:avLst>
              <a:gd name="adj" fmla="val 13557"/>
            </a:avLst>
          </a:prstGeom>
          <a:solidFill>
            <a:srgbClr val="0868C2"/>
          </a:solidFill>
          <a:ln/>
        </p:spPr>
      </p:sp>
      <p:sp>
        <p:nvSpPr>
          <p:cNvPr id="19" name="Text 16"/>
          <p:cNvSpPr/>
          <p:nvPr/>
        </p:nvSpPr>
        <p:spPr>
          <a:xfrm>
            <a:off x="7101245" y="9817537"/>
            <a:ext cx="623768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9697760" y="9817537"/>
            <a:ext cx="134898" cy="134898"/>
          </a:xfrm>
          <a:prstGeom prst="roundRect">
            <a:avLst>
              <a:gd name="adj" fmla="val 13557"/>
            </a:avLst>
          </a:prstGeom>
          <a:solidFill>
            <a:srgbClr val="50A7F8"/>
          </a:solidFill>
          <a:ln/>
        </p:spPr>
      </p:sp>
      <p:sp>
        <p:nvSpPr>
          <p:cNvPr id="21" name="Text 18"/>
          <p:cNvSpPr/>
          <p:nvPr/>
        </p:nvSpPr>
        <p:spPr>
          <a:xfrm>
            <a:off x="9893618" y="9817537"/>
            <a:ext cx="327303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27660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70" y="1103585"/>
            <a:ext cx="11851529" cy="66368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Ages 26-35 drive highest revenue—prime target for marketing campaigns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6868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Performing Locations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6544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Montana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Highest sales volume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6544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California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market presence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6544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Illinois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Growing customer base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810006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Idaho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Emerging opportunity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810006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Nevada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performance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773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campaigns in top-performing cities and ensure popular categories are well-stocked in these regions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4061936"/>
            <a:ext cx="1424821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9878" y="4184332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4129921"/>
            <a:ext cx="8804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578906"/>
            <a:ext cx="5893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585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43580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data exploration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288161" y="585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KPI Tracking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88161" y="643580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 key metrics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782532" y="585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Drill-Down Analysis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782532" y="643580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Detailed segmentation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328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Instrument Sans Semi Bold</vt:lpstr>
      <vt:lpstr>Arial</vt:lpstr>
      <vt:lpstr>Instrument Sans Light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Windows User</cp:lastModifiedBy>
  <cp:revision>2</cp:revision>
  <cp:lastPrinted>2026-01-03T11:35:55Z</cp:lastPrinted>
  <dcterms:created xsi:type="dcterms:W3CDTF">2026-01-03T11:04:33Z</dcterms:created>
  <dcterms:modified xsi:type="dcterms:W3CDTF">2026-01-03T11:37:50Z</dcterms:modified>
</cp:coreProperties>
</file>